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91" r:id="rId5"/>
    <p:sldId id="290" r:id="rId6"/>
    <p:sldId id="292" r:id="rId7"/>
    <p:sldId id="293" r:id="rId8"/>
    <p:sldId id="294" r:id="rId9"/>
    <p:sldId id="296" r:id="rId10"/>
    <p:sldId id="297" r:id="rId11"/>
    <p:sldId id="298" r:id="rId12"/>
    <p:sldId id="299" r:id="rId13"/>
    <p:sldId id="300" r:id="rId14"/>
    <p:sldId id="301" r:id="rId15"/>
    <p:sldId id="30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Jaeeun" initials="LJ" lastIdx="10" clrIdx="0">
    <p:extLst>
      <p:ext uri="{19B8F6BF-5375-455C-9EA6-DF929625EA0E}">
        <p15:presenceInfo xmlns:p15="http://schemas.microsoft.com/office/powerpoint/2012/main" userId="cd00735d1290ebdc" providerId="Windows Live"/>
      </p:ext>
    </p:extLst>
  </p:cmAuthor>
  <p:cmAuthor id="2" name="Intern" initials="I" lastIdx="44" clrIdx="1">
    <p:extLst>
      <p:ext uri="{19B8F6BF-5375-455C-9EA6-DF929625EA0E}">
        <p15:presenceInfo xmlns:p15="http://schemas.microsoft.com/office/powerpoint/2012/main" userId="Intern" providerId="None"/>
      </p:ext>
    </p:extLst>
  </p:cmAuthor>
  <p:cmAuthor id="3" name="Jaeeun Lee" initials="JL" lastIdx="2" clrIdx="2">
    <p:extLst>
      <p:ext uri="{19B8F6BF-5375-455C-9EA6-DF929625EA0E}">
        <p15:presenceInfo xmlns:p15="http://schemas.microsoft.com/office/powerpoint/2012/main" userId="Jaeeun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949147"/>
            <a:ext cx="1651000" cy="1651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92712"/>
            <a:ext cx="1548518" cy="15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6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382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6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24744"/>
            <a:ext cx="11410604" cy="559673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0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846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75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A2131"/>
              </a:gs>
              <a:gs pos="100000">
                <a:srgbClr val="585F7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3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0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88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4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" y="121024"/>
            <a:ext cx="739588" cy="726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1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1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11260974" cy="5596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D2F0A-6D82-4BF5-AD8F-93BE0A1859EF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4C77-A04B-4B06-894F-55492CB4FD4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5400000">
            <a:off x="-2610000" y="3924000"/>
            <a:ext cx="5544000" cy="324000"/>
          </a:xfrm>
          <a:prstGeom prst="rect">
            <a:avLst/>
          </a:prstGeom>
          <a:solidFill>
            <a:srgbClr val="1A2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-1097999" y="1098000"/>
            <a:ext cx="2520000" cy="324000"/>
          </a:xfrm>
          <a:prstGeom prst="rect">
            <a:avLst/>
          </a:prstGeom>
          <a:solidFill>
            <a:srgbClr val="585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037085" y="4132538"/>
            <a:ext cx="443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  <a:ea typeface="KBIZ한마음명조 B" panose="02020503020101020101" pitchFamily="18" charset="-127"/>
                <a:cs typeface="Microsoft Himalaya" panose="01010100010101010101" pitchFamily="2" charset="0"/>
              </a:rPr>
              <a:t>Medical</a:t>
            </a:r>
            <a:r>
              <a:rPr lang="en-US" altLang="ko-KR" sz="1400" baseline="0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  <a:ea typeface="KBIZ한마음명조 B" panose="02020503020101020101" pitchFamily="18" charset="-127"/>
                <a:cs typeface="Microsoft Himalaya" panose="01010100010101010101" pitchFamily="2" charset="0"/>
              </a:rPr>
              <a:t>   Imaging   and   Signal   Laboratory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Bodoni MT" panose="02070603080606020203" pitchFamily="18" charset="0"/>
              <a:ea typeface="KBIZ한마음명조 B" panose="02020503020101020101" pitchFamily="18" charset="-127"/>
              <a:cs typeface="Microsoft Himalaya" panose="01010100010101010101" pitchFamily="2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" y="6504983"/>
            <a:ext cx="293613" cy="2936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1010492" y="1173275"/>
            <a:ext cx="238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  <a:ea typeface="KBIZ한마음명조 B" panose="02020503020101020101" pitchFamily="18" charset="-127"/>
                <a:cs typeface="Microsoft Himalaya" panose="01010100010101010101" pitchFamily="2" charset="0"/>
              </a:rPr>
              <a:t>SungKyunKwan  </a:t>
            </a:r>
            <a:r>
              <a:rPr lang="en-US" altLang="ko-KR" sz="1400" baseline="0" dirty="0">
                <a:solidFill>
                  <a:schemeClr val="bg1">
                    <a:lumMod val="95000"/>
                  </a:schemeClr>
                </a:solidFill>
                <a:latin typeface="Bodoni MT" panose="02070603080606020203" pitchFamily="18" charset="0"/>
                <a:ea typeface="KBIZ한마음명조 B" panose="02020503020101020101" pitchFamily="18" charset="-127"/>
                <a:cs typeface="Microsoft Himalaya" panose="01010100010101010101" pitchFamily="2" charset="0"/>
              </a:rPr>
              <a:t> University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Bodoni MT" panose="02070603080606020203" pitchFamily="18" charset="0"/>
              <a:ea typeface="KBIZ한마음명조 B" panose="0202050302010102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rgbClr val="585F7C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맑은 고딕" panose="020B0503020000020004" pitchFamily="50" charset="-127"/>
        <a:buChar char="▶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4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10.png"/><Relationship Id="rId5" Type="http://schemas.openxmlformats.org/officeDocument/2006/relationships/image" Target="../media/image26.png"/><Relationship Id="rId10" Type="http://schemas.openxmlformats.org/officeDocument/2006/relationships/image" Target="../media/image109.png"/><Relationship Id="rId4" Type="http://schemas.openxmlformats.org/officeDocument/2006/relationships/image" Target="../media/image25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8.png"/><Relationship Id="rId26" Type="http://schemas.openxmlformats.org/officeDocument/2006/relationships/image" Target="../media/image124.png"/><Relationship Id="rId21" Type="http://schemas.openxmlformats.org/officeDocument/2006/relationships/image" Target="../media/image119.png"/><Relationship Id="rId17" Type="http://schemas.openxmlformats.org/officeDocument/2006/relationships/image" Target="../media/image167.png"/><Relationship Id="rId25" Type="http://schemas.openxmlformats.org/officeDocument/2006/relationships/image" Target="../media/image123.png"/><Relationship Id="rId2" Type="http://schemas.openxmlformats.org/officeDocument/2006/relationships/image" Target="../media/image116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8.png"/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17" Type="http://schemas.openxmlformats.org/officeDocument/2006/relationships/image" Target="../media/image167.png"/><Relationship Id="rId25" Type="http://schemas.openxmlformats.org/officeDocument/2006/relationships/image" Target="../media/image137.png"/><Relationship Id="rId2" Type="http://schemas.openxmlformats.org/officeDocument/2006/relationships/image" Target="../media/image116.png"/><Relationship Id="rId20" Type="http://schemas.openxmlformats.org/officeDocument/2006/relationships/image" Target="../media/image132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19" Type="http://schemas.openxmlformats.org/officeDocument/2006/relationships/image" Target="../media/image131.png"/><Relationship Id="rId31" Type="http://schemas.openxmlformats.org/officeDocument/2006/relationships/image" Target="../media/image143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8.png"/><Relationship Id="rId26" Type="http://schemas.openxmlformats.org/officeDocument/2006/relationships/image" Target="../media/image152.png"/><Relationship Id="rId3" Type="http://schemas.openxmlformats.org/officeDocument/2006/relationships/image" Target="../media/image145.png"/><Relationship Id="rId21" Type="http://schemas.openxmlformats.org/officeDocument/2006/relationships/image" Target="../media/image148.png"/><Relationship Id="rId34" Type="http://schemas.openxmlformats.org/officeDocument/2006/relationships/image" Target="../media/image160.png"/><Relationship Id="rId25" Type="http://schemas.openxmlformats.org/officeDocument/2006/relationships/image" Target="../media/image151.png"/><Relationship Id="rId33" Type="http://schemas.openxmlformats.org/officeDocument/2006/relationships/image" Target="../media/image159.png"/><Relationship Id="rId38" Type="http://schemas.openxmlformats.org/officeDocument/2006/relationships/image" Target="../media/image131.png"/><Relationship Id="rId2" Type="http://schemas.openxmlformats.org/officeDocument/2006/relationships/image" Target="../media/image116.png"/><Relationship Id="rId20" Type="http://schemas.openxmlformats.org/officeDocument/2006/relationships/image" Target="../media/image147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19" Type="http://schemas.openxmlformats.org/officeDocument/2006/relationships/image" Target="../media/image146.png"/><Relationship Id="rId31" Type="http://schemas.openxmlformats.org/officeDocument/2006/relationships/image" Target="../media/image157.png"/><Relationship Id="rId22" Type="http://schemas.openxmlformats.org/officeDocument/2006/relationships/image" Target="../media/image135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22.png"/><Relationship Id="rId2" Type="http://schemas.openxmlformats.org/officeDocument/2006/relationships/image" Target="../media/image2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2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24.png"/><Relationship Id="rId21" Type="http://schemas.openxmlformats.org/officeDocument/2006/relationships/image" Target="../media/image70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23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26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2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70.png"/><Relationship Id="rId3" Type="http://schemas.openxmlformats.org/officeDocument/2006/relationships/image" Target="../media/image23.png"/><Relationship Id="rId21" Type="http://schemas.openxmlformats.org/officeDocument/2006/relationships/image" Target="../media/image87.png"/><Relationship Id="rId7" Type="http://schemas.openxmlformats.org/officeDocument/2006/relationships/image" Target="../media/image27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22.png"/><Relationship Id="rId16" Type="http://schemas.openxmlformats.org/officeDocument/2006/relationships/image" Target="../media/image83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78.png"/><Relationship Id="rId5" Type="http://schemas.openxmlformats.org/officeDocument/2006/relationships/image" Target="../media/image25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24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23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5" Type="http://schemas.openxmlformats.org/officeDocument/2006/relationships/image" Target="../media/image26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25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519508" cy="147002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Advances in SENSE with Arbitrary k-Space Trajectories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Jaeeun</a:t>
            </a:r>
            <a:r>
              <a:rPr lang="en-US" dirty="0"/>
              <a:t> Lee</a:t>
            </a:r>
          </a:p>
          <a:p>
            <a:r>
              <a:rPr lang="en-US" dirty="0"/>
              <a:t>2018/11/07</a:t>
            </a:r>
          </a:p>
        </p:txBody>
      </p:sp>
    </p:spTree>
    <p:extLst>
      <p:ext uri="{BB962C8B-B14F-4D97-AF65-F5344CB8AC3E}">
        <p14:creationId xmlns:p14="http://schemas.microsoft.com/office/powerpoint/2010/main" val="52289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altLang="ko-KR" sz="1200" b="1" dirty="0"/>
              <a:t> _ b) coil sensitivity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/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𝑎𝑝𝑝𝑟𝑜𝑥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/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𝑟𝑒𝑠𝑖𝑑𝑢𝑎𝑙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/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𝑠𝑒𝑎𝑟𝑐h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/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/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𝑖𝑡𝑒𝑟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/>
              <p:nvPr/>
            </p:nvSpPr>
            <p:spPr>
              <a:xfrm>
                <a:off x="5919131" y="1548295"/>
                <a:ext cx="563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20 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31" y="1548295"/>
                <a:ext cx="56300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8B6194-850C-4CF4-B18E-E2F50B32976B}"/>
                  </a:ext>
                </a:extLst>
              </p:cNvPr>
              <p:cNvSpPr txBox="1"/>
              <p:nvPr/>
            </p:nvSpPr>
            <p:spPr>
              <a:xfrm>
                <a:off x="10108245" y="1548295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0.002570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8B6194-850C-4CF4-B18E-E2F50B32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45" y="1548295"/>
                <a:ext cx="128811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6D231F35-A61B-4AA4-B3B8-6C065D6F561A}"/>
              </a:ext>
            </a:extLst>
          </p:cNvPr>
          <p:cNvSpPr txBox="1"/>
          <p:nvPr/>
        </p:nvSpPr>
        <p:spPr>
          <a:xfrm>
            <a:off x="609601" y="978999"/>
            <a:ext cx="3695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Coil sensitivity : full sampling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Decorrelation : O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 = 4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4F41D7F-1B9E-44BA-94A6-FB7024B04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1" y="4798143"/>
            <a:ext cx="3899080" cy="171498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4D1C362-5350-47E8-985C-503E92B90795}"/>
              </a:ext>
            </a:extLst>
          </p:cNvPr>
          <p:cNvGrpSpPr/>
          <p:nvPr/>
        </p:nvGrpSpPr>
        <p:grpSpPr>
          <a:xfrm>
            <a:off x="6652438" y="1198225"/>
            <a:ext cx="3610077" cy="1167131"/>
            <a:chOff x="5970878" y="5313672"/>
            <a:chExt cx="4700526" cy="151967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97A25F6-8BED-491B-B0FC-AE0A033B3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70878" y="5313672"/>
              <a:ext cx="1515227" cy="151967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6D82AAB-97B4-408E-8ACC-A8CA2E8C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7389" y="5321839"/>
              <a:ext cx="1510785" cy="15063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809FB69-14A3-487C-9C93-7B65F4D7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56177" y="5318114"/>
              <a:ext cx="1515227" cy="1510785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D96003D8-7A02-4EAE-8CBE-8F5CE3FA5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2438" y="2794532"/>
            <a:ext cx="3701299" cy="37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0496035-3963-48A0-90CE-A5A1DDF74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9686" y="0"/>
            <a:ext cx="4814596" cy="6858000"/>
          </a:xfrm>
          <a:prstGeom prst="rect">
            <a:avLst/>
          </a:prstGeom>
        </p:spPr>
      </p:pic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altLang="ko-KR" sz="1200" b="1" dirty="0"/>
              <a:t> _ b) coil sensitivity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231F35-A61B-4AA4-B3B8-6C065D6F561A}"/>
              </a:ext>
            </a:extLst>
          </p:cNvPr>
          <p:cNvSpPr txBox="1"/>
          <p:nvPr/>
        </p:nvSpPr>
        <p:spPr>
          <a:xfrm>
            <a:off x="609601" y="978999"/>
            <a:ext cx="3695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Decorrelation step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508F40-A1AE-49DF-ABC8-462FC7ED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05" y="1676169"/>
            <a:ext cx="6597105" cy="2096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6ADCD3-FAA7-4DE3-845B-6CF384CDA275}"/>
              </a:ext>
            </a:extLst>
          </p:cNvPr>
          <p:cNvSpPr txBox="1"/>
          <p:nvPr/>
        </p:nvSpPr>
        <p:spPr>
          <a:xfrm>
            <a:off x="609601" y="1368392"/>
            <a:ext cx="3695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Noise covariance</a:t>
            </a:r>
            <a:endParaRPr lang="ko-KR" altLang="en-US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98EAA50-2898-4ED1-A12F-0ECD148D4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05" y="4468977"/>
            <a:ext cx="6623988" cy="2107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ED8C52-C95F-4895-9679-ED761E7FCD2B}"/>
              </a:ext>
            </a:extLst>
          </p:cNvPr>
          <p:cNvSpPr txBox="1"/>
          <p:nvPr/>
        </p:nvSpPr>
        <p:spPr>
          <a:xfrm>
            <a:off x="609601" y="4161200"/>
            <a:ext cx="3695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L_inv</a:t>
            </a:r>
            <a:endParaRPr lang="ko-KR" altLang="en-US" sz="1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D54380-3EFA-4077-BCEB-E3A740A1E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450" y="3987763"/>
            <a:ext cx="2092059" cy="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8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altLang="ko-KR" sz="1200" b="1" dirty="0"/>
              <a:t> _ c) parameter adjustment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43931-EF72-4ABA-A616-EDBAD80A0A6E}"/>
              </a:ext>
            </a:extLst>
          </p:cNvPr>
          <p:cNvSpPr txBox="1"/>
          <p:nvPr/>
        </p:nvSpPr>
        <p:spPr>
          <a:xfrm>
            <a:off x="609601" y="978999"/>
            <a:ext cx="3695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 of low </a:t>
            </a:r>
            <a:r>
              <a:rPr lang="en-US" altLang="ko-KR" sz="1400" b="1" dirty="0" err="1"/>
              <a:t>freq</a:t>
            </a:r>
            <a:r>
              <a:rPr lang="en-US" altLang="ko-KR" sz="1400" b="1" dirty="0"/>
              <a:t> lines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Decorrelation : 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Accuracy = 1e^-6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 = 4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[256 x 256]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5E7AB2-F6F4-445C-9660-5C04D801C674}"/>
              </a:ext>
            </a:extLst>
          </p:cNvPr>
          <p:cNvGrpSpPr/>
          <p:nvPr/>
        </p:nvGrpSpPr>
        <p:grpSpPr>
          <a:xfrm>
            <a:off x="511713" y="4401181"/>
            <a:ext cx="2411448" cy="2267493"/>
            <a:chOff x="8667820" y="3460726"/>
            <a:chExt cx="3423524" cy="321915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162015-1570-4768-8033-71858CC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709" y="3460726"/>
              <a:ext cx="3223455" cy="32191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C3FB3F-0AF8-4042-86F3-0ECFB78E6438}"/>
                    </a:ext>
                  </a:extLst>
                </p:cNvPr>
                <p:cNvSpPr txBox="1"/>
                <p:nvPr/>
              </p:nvSpPr>
              <p:spPr>
                <a:xfrm>
                  <a:off x="8667820" y="3460726"/>
                  <a:ext cx="1288111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𝑙𝑜𝑤𝑓𝑟𝑞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𝑙𝑖𝑛𝑒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e>
                        </m:eqArr>
                      </m:oMath>
                    </m:oMathPara>
                  </a14:m>
                  <a:endParaRPr lang="en-US" altLang="ko-KR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𝑖𝑡𝑒𝑟</m:t>
                        </m:r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2C73BD-9BEF-46D4-BC51-0E9BDC09F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7820" y="3460726"/>
                  <a:ext cx="1288111" cy="553998"/>
                </a:xfrm>
                <a:prstGeom prst="rect">
                  <a:avLst/>
                </a:prstGeom>
                <a:blipFill>
                  <a:blip r:embed="rId17"/>
                  <a:stretch>
                    <a:fillRect r="-54362" b="-484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1D7A40-8F53-4297-BF4E-84B8AB756D6B}"/>
                    </a:ext>
                  </a:extLst>
                </p:cNvPr>
                <p:cNvSpPr txBox="1"/>
                <p:nvPr/>
              </p:nvSpPr>
              <p:spPr>
                <a:xfrm>
                  <a:off x="10803233" y="6243859"/>
                  <a:ext cx="1288111" cy="276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𝑟𝑒𝑓𝑒𝑟𝑒𝑛𝑐𝑒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0B4EF56-9131-463E-868B-527520E8D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233" y="6243859"/>
                  <a:ext cx="1288111" cy="276998"/>
                </a:xfrm>
                <a:prstGeom prst="rect">
                  <a:avLst/>
                </a:prstGeom>
                <a:blipFill>
                  <a:blip r:embed="rId18"/>
                  <a:stretch>
                    <a:fillRect b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4CBA8B-F36D-4745-BA7B-CAB4D4372BEA}"/>
              </a:ext>
            </a:extLst>
          </p:cNvPr>
          <p:cNvGrpSpPr/>
          <p:nvPr/>
        </p:nvGrpSpPr>
        <p:grpSpPr>
          <a:xfrm>
            <a:off x="5384694" y="858188"/>
            <a:ext cx="5746985" cy="5810486"/>
            <a:chOff x="2397072" y="-88516"/>
            <a:chExt cx="7564537" cy="709132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64C8326-F571-4243-A758-76B212E0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72013" y="-65861"/>
              <a:ext cx="2397600" cy="239440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53FFEAE-F3D5-4662-ABDF-0267F2CC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70405" y="2241207"/>
              <a:ext cx="2397600" cy="23912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F24654-1596-438B-9CA7-B50DBD033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769085" y="4598907"/>
              <a:ext cx="2397600" cy="239439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D3D936D-95DD-4F41-80EA-B1BA60AA6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171042" y="-65861"/>
              <a:ext cx="2397600" cy="23976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F44F43-D182-4E97-8A54-AD2EF44BE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165172" y="2265125"/>
              <a:ext cx="2397600" cy="239120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38C7B22-B843-49D1-B2D6-903C2114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65172" y="4614801"/>
              <a:ext cx="2397600" cy="238800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2638073-EA5E-457E-A3F4-716A27D7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565809" y="-65861"/>
              <a:ext cx="2395800" cy="23958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9B2EA3-5611-4E5E-8FA7-5CD6BFC08A88}"/>
                    </a:ext>
                  </a:extLst>
                </p:cNvPr>
                <p:cNvSpPr txBox="1"/>
                <p:nvPr/>
              </p:nvSpPr>
              <p:spPr>
                <a:xfrm>
                  <a:off x="2397073" y="-75369"/>
                  <a:ext cx="1288111" cy="563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(23)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9B2EA3-5611-4E5E-8FA7-5CD6BFC0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7073" y="-75369"/>
                  <a:ext cx="1288111" cy="563432"/>
                </a:xfrm>
                <a:prstGeom prst="rect">
                  <a:avLst/>
                </a:prstGeom>
                <a:blipFill>
                  <a:blip r:embed="rId2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9917E63-90D1-4ACC-949A-6A864CE60A74}"/>
                    </a:ext>
                  </a:extLst>
                </p:cNvPr>
                <p:cNvSpPr txBox="1"/>
                <p:nvPr/>
              </p:nvSpPr>
              <p:spPr>
                <a:xfrm>
                  <a:off x="2397072" y="2215797"/>
                  <a:ext cx="1288111" cy="572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(21)</m:t>
                        </m:r>
                      </m:oMath>
                    </m:oMathPara>
                  </a14:m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9917E63-90D1-4ACC-949A-6A864CE60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7072" y="2215797"/>
                  <a:ext cx="1288111" cy="572823"/>
                </a:xfrm>
                <a:prstGeom prst="rect">
                  <a:avLst/>
                </a:prstGeom>
                <a:blipFill>
                  <a:blip r:embed="rId27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BC228AF-867C-4E6E-B266-9A2F79779D06}"/>
                    </a:ext>
                  </a:extLst>
                </p:cNvPr>
                <p:cNvSpPr txBox="1"/>
                <p:nvPr/>
              </p:nvSpPr>
              <p:spPr>
                <a:xfrm>
                  <a:off x="2422201" y="4555044"/>
                  <a:ext cx="1288111" cy="572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(20)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BC228AF-867C-4E6E-B266-9A2F79779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201" y="4555044"/>
                  <a:ext cx="1288111" cy="572823"/>
                </a:xfrm>
                <a:prstGeom prst="rect">
                  <a:avLst/>
                </a:prstGeom>
                <a:blipFill>
                  <a:blip r:embed="rId28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DD84C6-78F2-4F39-B855-CFC8A07B6509}"/>
                    </a:ext>
                  </a:extLst>
                </p:cNvPr>
                <p:cNvSpPr txBox="1"/>
                <p:nvPr/>
              </p:nvSpPr>
              <p:spPr>
                <a:xfrm>
                  <a:off x="4791839" y="-88516"/>
                  <a:ext cx="1288111" cy="57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(21)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BDD84C6-78F2-4F39-B855-CFC8A07B6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839" y="-88516"/>
                  <a:ext cx="1288111" cy="572822"/>
                </a:xfrm>
                <a:prstGeom prst="rect">
                  <a:avLst/>
                </a:prstGeom>
                <a:blipFill>
                  <a:blip r:embed="rId29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4B80CC0-67F1-45F4-BC1E-49E874E903E7}"/>
                    </a:ext>
                  </a:extLst>
                </p:cNvPr>
                <p:cNvSpPr txBox="1"/>
                <p:nvPr/>
              </p:nvSpPr>
              <p:spPr>
                <a:xfrm>
                  <a:off x="4795273" y="2234325"/>
                  <a:ext cx="1288111" cy="572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(21)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4B80CC0-67F1-45F4-BC1E-49E874E90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273" y="2234325"/>
                  <a:ext cx="1288111" cy="572823"/>
                </a:xfrm>
                <a:prstGeom prst="rect">
                  <a:avLst/>
                </a:prstGeom>
                <a:blipFill>
                  <a:blip r:embed="rId30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C7C4DA6-F67B-43FA-A6FA-9BFAF18B620B}"/>
                    </a:ext>
                  </a:extLst>
                </p:cNvPr>
                <p:cNvSpPr txBox="1"/>
                <p:nvPr/>
              </p:nvSpPr>
              <p:spPr>
                <a:xfrm>
                  <a:off x="4815358" y="4555044"/>
                  <a:ext cx="1288111" cy="572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(20)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C7C4DA6-F67B-43FA-A6FA-9BFAF18B6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358" y="4555044"/>
                  <a:ext cx="1288111" cy="572823"/>
                </a:xfrm>
                <a:prstGeom prst="rect">
                  <a:avLst/>
                </a:prstGeom>
                <a:blipFill>
                  <a:blip r:embed="rId31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612B4C4-1854-4292-B7D8-CBD703D9F0AF}"/>
                    </a:ext>
                  </a:extLst>
                </p:cNvPr>
                <p:cNvSpPr txBox="1"/>
                <p:nvPr/>
              </p:nvSpPr>
              <p:spPr>
                <a:xfrm>
                  <a:off x="7186605" y="-80066"/>
                  <a:ext cx="1288111" cy="572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56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(20)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612B4C4-1854-4292-B7D8-CBD703D9F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605" y="-80066"/>
                  <a:ext cx="1288111" cy="572823"/>
                </a:xfrm>
                <a:prstGeom prst="rect">
                  <a:avLst/>
                </a:prstGeom>
                <a:blipFill>
                  <a:blip r:embed="rId32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2928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altLang="ko-KR" sz="1200" b="1" dirty="0"/>
              <a:t> _ c) parameter adjustment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43931-EF72-4ABA-A616-EDBAD80A0A6E}"/>
              </a:ext>
            </a:extLst>
          </p:cNvPr>
          <p:cNvSpPr txBox="1"/>
          <p:nvPr/>
        </p:nvSpPr>
        <p:spPr>
          <a:xfrm>
            <a:off x="609601" y="978999"/>
            <a:ext cx="3695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# of low </a:t>
            </a:r>
            <a:r>
              <a:rPr lang="en-US" altLang="ko-KR" sz="1400" b="1" dirty="0" err="1"/>
              <a:t>freq</a:t>
            </a:r>
            <a:r>
              <a:rPr lang="en-US" altLang="ko-KR" sz="1400" b="1" dirty="0"/>
              <a:t> lines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Decorrelation : 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Accuracy = 1e^-6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 = 4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[256 x 256]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5E7AB2-F6F4-445C-9660-5C04D801C674}"/>
              </a:ext>
            </a:extLst>
          </p:cNvPr>
          <p:cNvGrpSpPr/>
          <p:nvPr/>
        </p:nvGrpSpPr>
        <p:grpSpPr>
          <a:xfrm>
            <a:off x="511713" y="4401181"/>
            <a:ext cx="2411448" cy="2267493"/>
            <a:chOff x="8667820" y="3460726"/>
            <a:chExt cx="3423524" cy="321915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162015-1570-4768-8033-71858CC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709" y="3460726"/>
              <a:ext cx="3223455" cy="32191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C3FB3F-0AF8-4042-86F3-0ECFB78E6438}"/>
                    </a:ext>
                  </a:extLst>
                </p:cNvPr>
                <p:cNvSpPr txBox="1"/>
                <p:nvPr/>
              </p:nvSpPr>
              <p:spPr>
                <a:xfrm>
                  <a:off x="8667820" y="3460726"/>
                  <a:ext cx="1288111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𝑙𝑜𝑤𝑓𝑟𝑞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𝑙𝑖𝑛𝑒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#</m:t>
                            </m:r>
                          </m:e>
                        </m:eqArr>
                      </m:oMath>
                    </m:oMathPara>
                  </a14:m>
                  <a:endParaRPr lang="en-US" altLang="ko-KR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𝑖𝑡𝑒𝑟</m:t>
                        </m:r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2C73BD-9BEF-46D4-BC51-0E9BDC09F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7820" y="3460726"/>
                  <a:ext cx="1288111" cy="553998"/>
                </a:xfrm>
                <a:prstGeom prst="rect">
                  <a:avLst/>
                </a:prstGeom>
                <a:blipFill>
                  <a:blip r:embed="rId17"/>
                  <a:stretch>
                    <a:fillRect r="-54362" b="-484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1D7A40-8F53-4297-BF4E-84B8AB756D6B}"/>
                    </a:ext>
                  </a:extLst>
                </p:cNvPr>
                <p:cNvSpPr txBox="1"/>
                <p:nvPr/>
              </p:nvSpPr>
              <p:spPr>
                <a:xfrm>
                  <a:off x="10803233" y="6243859"/>
                  <a:ext cx="1288111" cy="276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𝑟𝑒𝑓𝑒𝑟𝑒𝑛𝑐𝑒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0B4EF56-9131-463E-868B-527520E8D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233" y="6243859"/>
                  <a:ext cx="1288111" cy="276998"/>
                </a:xfrm>
                <a:prstGeom prst="rect">
                  <a:avLst/>
                </a:prstGeom>
                <a:blipFill>
                  <a:blip r:embed="rId18"/>
                  <a:stretch>
                    <a:fillRect b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411F71D-C82F-4083-9612-8D82803AC1E9}"/>
              </a:ext>
            </a:extLst>
          </p:cNvPr>
          <p:cNvGrpSpPr/>
          <p:nvPr/>
        </p:nvGrpSpPr>
        <p:grpSpPr>
          <a:xfrm>
            <a:off x="5376160" y="823201"/>
            <a:ext cx="6298618" cy="5837682"/>
            <a:chOff x="2321254" y="-127656"/>
            <a:chExt cx="7616787" cy="7059386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9DCD284-EA78-4E3F-938D-98B170D83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40441" y="-63844"/>
              <a:ext cx="2397600" cy="241888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87809EC-46F1-4675-88E1-4C23F656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44647" y="2294035"/>
              <a:ext cx="2397600" cy="238345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3590AE7-0AC7-4254-B871-B9ADE09C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150215" y="-66060"/>
              <a:ext cx="2397600" cy="240467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87058BC-2FB0-4980-B413-DA5DDB83E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752615" y="-66018"/>
              <a:ext cx="2397600" cy="240463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BC77FF4-B987-43BC-8368-192B47913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748039" y="2259598"/>
              <a:ext cx="2397600" cy="241174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6BA03A8-0126-45C4-8A44-B1B82BD95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748039" y="4534130"/>
              <a:ext cx="2397600" cy="23976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4A5D58B-6315-4F04-B1D9-CDA3D493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142841" y="4534130"/>
              <a:ext cx="2397600" cy="2397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08DDFFA-EDC8-4B7E-9D96-75E3286D1529}"/>
                    </a:ext>
                  </a:extLst>
                </p:cNvPr>
                <p:cNvSpPr txBox="1"/>
                <p:nvPr/>
              </p:nvSpPr>
              <p:spPr>
                <a:xfrm>
                  <a:off x="2321254" y="-103566"/>
                  <a:ext cx="1288111" cy="5675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(23)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08DDFFA-EDC8-4B7E-9D96-75E3286D1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254" y="-103566"/>
                  <a:ext cx="1288111" cy="567586"/>
                </a:xfrm>
                <a:prstGeom prst="rect">
                  <a:avLst/>
                </a:prstGeom>
                <a:blipFill>
                  <a:blip r:embed="rId26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C907120-DCF3-46B9-A664-61AE7F602831}"/>
                    </a:ext>
                  </a:extLst>
                </p:cNvPr>
                <p:cNvSpPr txBox="1"/>
                <p:nvPr/>
              </p:nvSpPr>
              <p:spPr>
                <a:xfrm>
                  <a:off x="2321254" y="2244643"/>
                  <a:ext cx="1288111" cy="5675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(21)</m:t>
                        </m:r>
                      </m:oMath>
                    </m:oMathPara>
                  </a14:m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C907120-DCF3-46B9-A664-61AE7F602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254" y="2244643"/>
                  <a:ext cx="1288111" cy="567586"/>
                </a:xfrm>
                <a:prstGeom prst="rect">
                  <a:avLst/>
                </a:prstGeom>
                <a:blipFill>
                  <a:blip r:embed="rId27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537F4C0-32CA-4AEA-BAE5-006BCDFF9323}"/>
                    </a:ext>
                  </a:extLst>
                </p:cNvPr>
                <p:cNvSpPr txBox="1"/>
                <p:nvPr/>
              </p:nvSpPr>
              <p:spPr>
                <a:xfrm>
                  <a:off x="2321254" y="4554422"/>
                  <a:ext cx="1288111" cy="5675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(20)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537F4C0-32CA-4AEA-BAE5-006BCDFF93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254" y="4554422"/>
                  <a:ext cx="1288111" cy="567586"/>
                </a:xfrm>
                <a:prstGeom prst="rect">
                  <a:avLst/>
                </a:prstGeom>
                <a:blipFill>
                  <a:blip r:embed="rId28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8E09E33-A1C2-4508-B18A-97F758FD8041}"/>
                    </a:ext>
                  </a:extLst>
                </p:cNvPr>
                <p:cNvSpPr txBox="1"/>
                <p:nvPr/>
              </p:nvSpPr>
              <p:spPr>
                <a:xfrm>
                  <a:off x="4714412" y="-127656"/>
                  <a:ext cx="1288111" cy="5675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(21)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8E09E33-A1C2-4508-B18A-97F758FD8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412" y="-127656"/>
                  <a:ext cx="1288111" cy="567586"/>
                </a:xfrm>
                <a:prstGeom prst="rect">
                  <a:avLst/>
                </a:prstGeom>
                <a:blipFill>
                  <a:blip r:embed="rId29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3EA6A68-5753-48ED-B312-7200AEB16C94}"/>
                    </a:ext>
                  </a:extLst>
                </p:cNvPr>
                <p:cNvSpPr txBox="1"/>
                <p:nvPr/>
              </p:nvSpPr>
              <p:spPr>
                <a:xfrm>
                  <a:off x="4714412" y="2301886"/>
                  <a:ext cx="1288111" cy="5675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(21)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3EA6A68-5753-48ED-B312-7200AEB16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412" y="2301886"/>
                  <a:ext cx="1288111" cy="567586"/>
                </a:xfrm>
                <a:prstGeom prst="rect">
                  <a:avLst/>
                </a:prstGeom>
                <a:blipFill>
                  <a:blip r:embed="rId30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8714920-A971-4CF9-B9D4-F62C1D9B23DE}"/>
                    </a:ext>
                  </a:extLst>
                </p:cNvPr>
                <p:cNvSpPr txBox="1"/>
                <p:nvPr/>
              </p:nvSpPr>
              <p:spPr>
                <a:xfrm>
                  <a:off x="4714411" y="4554422"/>
                  <a:ext cx="1288111" cy="5675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(20)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8714920-A971-4CF9-B9D4-F62C1D9B2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411" y="4554422"/>
                  <a:ext cx="1288111" cy="567586"/>
                </a:xfrm>
                <a:prstGeom prst="rect">
                  <a:avLst/>
                </a:prstGeom>
                <a:blipFill>
                  <a:blip r:embed="rId31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C8C1BDF-3908-47A5-B122-43FB5C15C826}"/>
                    </a:ext>
                  </a:extLst>
                </p:cNvPr>
                <p:cNvSpPr txBox="1"/>
                <p:nvPr/>
              </p:nvSpPr>
              <p:spPr>
                <a:xfrm>
                  <a:off x="7104639" y="-104389"/>
                  <a:ext cx="1288111" cy="5675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56</m:t>
                        </m:r>
                      </m:oMath>
                    </m:oMathPara>
                  </a14:m>
                  <a:endParaRPr lang="en-US" altLang="ko-KR" sz="1400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(20)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C8C1BDF-3908-47A5-B122-43FB5C15C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639" y="-104389"/>
                  <a:ext cx="1288111" cy="567586"/>
                </a:xfrm>
                <a:prstGeom prst="rect">
                  <a:avLst/>
                </a:prstGeom>
                <a:blipFill>
                  <a:blip r:embed="rId32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0914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altLang="ko-KR" sz="1200" b="1" dirty="0"/>
              <a:t> _ c) parameter adjustment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43931-EF72-4ABA-A616-EDBAD80A0A6E}"/>
              </a:ext>
            </a:extLst>
          </p:cNvPr>
          <p:cNvSpPr txBox="1"/>
          <p:nvPr/>
        </p:nvSpPr>
        <p:spPr>
          <a:xfrm>
            <a:off x="609601" y="978999"/>
            <a:ext cx="3695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Reduction factor(R)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Decorrelation : 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Accuracy = 1e^-6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# of low </a:t>
            </a:r>
            <a:r>
              <a:rPr lang="en-US" altLang="ko-KR" sz="1400" dirty="0" err="1"/>
              <a:t>freq</a:t>
            </a:r>
            <a:r>
              <a:rPr lang="en-US" altLang="ko-KR" sz="1400" dirty="0"/>
              <a:t> lines = 40/256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[256 x 256]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5E7AB2-F6F4-445C-9660-5C04D801C674}"/>
              </a:ext>
            </a:extLst>
          </p:cNvPr>
          <p:cNvGrpSpPr/>
          <p:nvPr/>
        </p:nvGrpSpPr>
        <p:grpSpPr>
          <a:xfrm>
            <a:off x="368838" y="4358691"/>
            <a:ext cx="2554323" cy="2309983"/>
            <a:chOff x="8464981" y="3400403"/>
            <a:chExt cx="3626363" cy="32794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162015-1570-4768-8033-71858CC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709" y="3460726"/>
              <a:ext cx="3223455" cy="32191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C3FB3F-0AF8-4042-86F3-0ECFB78E6438}"/>
                    </a:ext>
                  </a:extLst>
                </p:cNvPr>
                <p:cNvSpPr txBox="1"/>
                <p:nvPr/>
              </p:nvSpPr>
              <p:spPr>
                <a:xfrm>
                  <a:off x="8464981" y="3400403"/>
                  <a:ext cx="1288110" cy="786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</m:e>
                        </m:eqArr>
                      </m:oMath>
                    </m:oMathPara>
                  </a14:m>
                  <a:endParaRPr lang="en-US" altLang="ko-KR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𝑖𝑡𝑒𝑟</m:t>
                        </m:r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C3FB3F-0AF8-4042-86F3-0ECFB78E6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4981" y="3400403"/>
                  <a:ext cx="1288110" cy="786509"/>
                </a:xfrm>
                <a:prstGeom prst="rect">
                  <a:avLst/>
                </a:prstGeom>
                <a:blipFill>
                  <a:blip r:embed="rId3"/>
                  <a:stretch>
                    <a:fillRect b="-43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1D7A40-8F53-4297-BF4E-84B8AB756D6B}"/>
                    </a:ext>
                  </a:extLst>
                </p:cNvPr>
                <p:cNvSpPr txBox="1"/>
                <p:nvPr/>
              </p:nvSpPr>
              <p:spPr>
                <a:xfrm>
                  <a:off x="10803233" y="6243859"/>
                  <a:ext cx="1288111" cy="276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𝑟𝑒𝑓𝑒𝑟𝑒𝑛𝑐𝑒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0B4EF56-9131-463E-868B-527520E8D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3233" y="6243859"/>
                  <a:ext cx="1288111" cy="276998"/>
                </a:xfrm>
                <a:prstGeom prst="rect">
                  <a:avLst/>
                </a:prstGeom>
                <a:blipFill>
                  <a:blip r:embed="rId18"/>
                  <a:stretch>
                    <a:fillRect b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BDAEF6B-504C-46AA-A7CF-A28BB970F1CF}"/>
              </a:ext>
            </a:extLst>
          </p:cNvPr>
          <p:cNvGrpSpPr/>
          <p:nvPr/>
        </p:nvGrpSpPr>
        <p:grpSpPr>
          <a:xfrm>
            <a:off x="3995529" y="995513"/>
            <a:ext cx="8107345" cy="5784083"/>
            <a:chOff x="2290554" y="-72954"/>
            <a:chExt cx="9878459" cy="704766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DCDF3DB-8C7A-43BE-8016-1D261C143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70389" y="-72954"/>
              <a:ext cx="2397600" cy="240469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8954C1A-7255-4411-A260-442A0D391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70439" y="-65861"/>
              <a:ext cx="2397600" cy="23976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83531D5-01DF-4686-AD4E-D4ACD5793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398189" y="2278189"/>
              <a:ext cx="2397600" cy="237656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462676F-E2F5-477B-BFEC-AC071DCD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051389" y="2255582"/>
              <a:ext cx="2397600" cy="241174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60811C9-631F-4CD7-AC62-E741CCD68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679189" y="-65861"/>
              <a:ext cx="2397600" cy="240467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F96B93F-7A45-4CDE-8B5A-3090F73C9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679189" y="4577108"/>
              <a:ext cx="2397600" cy="23976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8522897-1563-47BF-BF0E-EF54A570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679189" y="2252789"/>
              <a:ext cx="2397600" cy="23905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91F2B9A-E08A-447B-9835-36E1BF83F7D2}"/>
                    </a:ext>
                  </a:extLst>
                </p:cNvPr>
                <p:cNvSpPr txBox="1"/>
                <p:nvPr/>
              </p:nvSpPr>
              <p:spPr>
                <a:xfrm>
                  <a:off x="2290554" y="23509"/>
                  <a:ext cx="1288111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altLang="ko-KR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(10)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91F2B9A-E08A-447B-9835-36E1BF83F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554" y="23509"/>
                  <a:ext cx="1288111" cy="553998"/>
                </a:xfrm>
                <a:prstGeom prst="rect">
                  <a:avLst/>
                </a:prstGeom>
                <a:blipFill>
                  <a:blip r:embed="rId26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0EACE3C-D38E-4962-AE5B-C2152F9EA001}"/>
                    </a:ext>
                  </a:extLst>
                </p:cNvPr>
                <p:cNvSpPr txBox="1"/>
                <p:nvPr/>
              </p:nvSpPr>
              <p:spPr>
                <a:xfrm>
                  <a:off x="2290554" y="2273743"/>
                  <a:ext cx="1288111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altLang="ko-KR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(21)</m:t>
                        </m:r>
                      </m:oMath>
                    </m:oMathPara>
                  </a14:m>
                  <a:endParaRPr lang="en-US" altLang="ko-KR" sz="11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0EACE3C-D38E-4962-AE5B-C2152F9EA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554" y="2273743"/>
                  <a:ext cx="1288111" cy="553998"/>
                </a:xfrm>
                <a:prstGeom prst="rect">
                  <a:avLst/>
                </a:prstGeom>
                <a:blipFill>
                  <a:blip r:embed="rId27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3B6B9D2-5DA2-4C7D-8A9E-0AC84DA1836F}"/>
                    </a:ext>
                  </a:extLst>
                </p:cNvPr>
                <p:cNvSpPr txBox="1"/>
                <p:nvPr/>
              </p:nvSpPr>
              <p:spPr>
                <a:xfrm>
                  <a:off x="2290554" y="4583521"/>
                  <a:ext cx="1288111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altLang="ko-KR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(50)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3B6B9D2-5DA2-4C7D-8A9E-0AC84DA18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554" y="4583521"/>
                  <a:ext cx="1288111" cy="553998"/>
                </a:xfrm>
                <a:prstGeom prst="rect">
                  <a:avLst/>
                </a:prstGeom>
                <a:blipFill>
                  <a:blip r:embed="rId28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02A6A62-ADBC-4870-8513-D5A673E9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398189" y="4591170"/>
              <a:ext cx="2397600" cy="2383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3AB690C-17BA-472E-9C58-7B65CA22BDFD}"/>
                    </a:ext>
                  </a:extLst>
                </p:cNvPr>
                <p:cNvSpPr txBox="1"/>
                <p:nvPr/>
              </p:nvSpPr>
              <p:spPr>
                <a:xfrm>
                  <a:off x="7076601" y="4647966"/>
                  <a:ext cx="1288111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altLang="ko-KR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(40)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3AB690C-17BA-472E-9C58-7B65CA22B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6601" y="4647966"/>
                  <a:ext cx="1288111" cy="553998"/>
                </a:xfrm>
                <a:prstGeom prst="rect">
                  <a:avLst/>
                </a:prstGeom>
                <a:blipFill>
                  <a:blip r:embed="rId3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9D27CDD-C9A6-43A2-93F4-5F2BB101A621}"/>
                    </a:ext>
                  </a:extLst>
                </p:cNvPr>
                <p:cNvSpPr txBox="1"/>
                <p:nvPr/>
              </p:nvSpPr>
              <p:spPr>
                <a:xfrm>
                  <a:off x="7076600" y="2279551"/>
                  <a:ext cx="1288111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altLang="ko-KR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(19)</m:t>
                        </m:r>
                      </m:oMath>
                    </m:oMathPara>
                  </a14:m>
                  <a:endParaRPr lang="en-US" altLang="ko-KR" sz="11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9D27CDD-C9A6-43A2-93F4-5F2BB101A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6600" y="2279551"/>
                  <a:ext cx="1288111" cy="553998"/>
                </a:xfrm>
                <a:prstGeom prst="rect">
                  <a:avLst/>
                </a:prstGeom>
                <a:blipFill>
                  <a:blip r:embed="rId31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51A5F11-717F-47C6-8C7D-E8089A93E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7398189" y="-65861"/>
              <a:ext cx="2397600" cy="2397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474EF80-B02A-4AC5-86D0-A0B8267DB6EB}"/>
                    </a:ext>
                  </a:extLst>
                </p:cNvPr>
                <p:cNvSpPr txBox="1"/>
                <p:nvPr/>
              </p:nvSpPr>
              <p:spPr>
                <a:xfrm>
                  <a:off x="7076600" y="23509"/>
                  <a:ext cx="1288111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altLang="ko-KR" b="0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(9)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474EF80-B02A-4AC5-86D0-A0B8267D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6600" y="23509"/>
                  <a:ext cx="1288111" cy="553998"/>
                </a:xfrm>
                <a:prstGeom prst="rect">
                  <a:avLst/>
                </a:prstGeom>
                <a:blipFill>
                  <a:blip r:embed="rId33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5D63194-E467-4866-B49D-1BAF9A899181}"/>
                    </a:ext>
                  </a:extLst>
                </p:cNvPr>
                <p:cNvSpPr txBox="1"/>
                <p:nvPr/>
              </p:nvSpPr>
              <p:spPr>
                <a:xfrm>
                  <a:off x="8475207" y="-60233"/>
                  <a:ext cx="26860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𝑙𝑜𝑤𝑓𝑟𝑞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=256</m:t>
                        </m:r>
                      </m:oMath>
                    </m:oMathPara>
                  </a14:m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5D63194-E467-4866-B49D-1BAF9A899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5207" y="-60233"/>
                  <a:ext cx="2686056" cy="307777"/>
                </a:xfrm>
                <a:prstGeom prst="rect">
                  <a:avLst/>
                </a:prstGeom>
                <a:blipFill>
                  <a:blip r:embed="rId34"/>
                  <a:stretch>
                    <a:fillRect b="-365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1BBF82E-F0EC-4E8A-AA45-F5B3F731E92E}"/>
                    </a:ext>
                  </a:extLst>
                </p:cNvPr>
                <p:cNvSpPr txBox="1"/>
                <p:nvPr/>
              </p:nvSpPr>
              <p:spPr>
                <a:xfrm>
                  <a:off x="3738720" y="-60233"/>
                  <a:ext cx="26860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𝑙𝑜𝑤𝑓𝑟𝑞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=40</m:t>
                        </m:r>
                      </m:oMath>
                    </m:oMathPara>
                  </a14:m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1BBF82E-F0EC-4E8A-AA45-F5B3F731E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720" y="-60233"/>
                  <a:ext cx="2686056" cy="307777"/>
                </a:xfrm>
                <a:prstGeom prst="rect">
                  <a:avLst/>
                </a:prstGeom>
                <a:blipFill>
                  <a:blip r:embed="rId35"/>
                  <a:stretch>
                    <a:fillRect b="-365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E051913-F871-4457-B9C9-6C4AE5B6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051389" y="4591212"/>
              <a:ext cx="2397600" cy="2383496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FDEE616-7A25-47C5-BC69-22E34DB05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9770389" y="4598388"/>
              <a:ext cx="2397600" cy="237632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33E9B96C-349B-4D12-BD1D-137933F5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9771413" y="2331739"/>
              <a:ext cx="2397600" cy="241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17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Next meeting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4469C2-A6D6-4E7B-9648-66EEF7C83799}"/>
              </a:ext>
            </a:extLst>
          </p:cNvPr>
          <p:cNvSpPr txBox="1"/>
          <p:nvPr/>
        </p:nvSpPr>
        <p:spPr>
          <a:xfrm>
            <a:off x="990600" y="122872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Radial data(gridding implementation)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84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Review - last meeting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Troubleshooting</a:t>
            </a:r>
          </a:p>
          <a:p>
            <a:pPr marL="1200150" lvl="1" indent="-457200">
              <a:buAutoNum type="alphaLcParenR"/>
            </a:pPr>
            <a:r>
              <a:rPr lang="en-US" dirty="0"/>
              <a:t>CG loop</a:t>
            </a:r>
          </a:p>
          <a:p>
            <a:pPr marL="1200150" lvl="1" indent="-457200">
              <a:buAutoNum type="alphaLcParenR"/>
            </a:pPr>
            <a:r>
              <a:rPr lang="en-US" dirty="0"/>
              <a:t>Coil sensitivity</a:t>
            </a:r>
          </a:p>
          <a:p>
            <a:pPr marL="1200150" lvl="1" indent="-457200">
              <a:buAutoNum type="alphaLcParenR"/>
            </a:pPr>
            <a:r>
              <a:rPr lang="en-US" dirty="0"/>
              <a:t>Parameter adjustment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Next meeting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72974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BA9D04-B36A-42BE-9686-E08395CBED43}"/>
              </a:ext>
            </a:extLst>
          </p:cNvPr>
          <p:cNvGrpSpPr/>
          <p:nvPr/>
        </p:nvGrpSpPr>
        <p:grpSpPr>
          <a:xfrm>
            <a:off x="1130969" y="1874075"/>
            <a:ext cx="2172875" cy="4225503"/>
            <a:chOff x="76200" y="1316248"/>
            <a:chExt cx="2172875" cy="4225503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E71D3274-0246-47D6-8166-C0F3D1EF0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41" y="1316248"/>
              <a:ext cx="2091834" cy="4225503"/>
            </a:xfrm>
            <a:prstGeom prst="rect">
              <a:avLst/>
            </a:prstGeom>
          </p:spPr>
        </p:pic>
        <p:cxnSp>
          <p:nvCxnSpPr>
            <p:cNvPr id="8" name="Straight Connector 15">
              <a:extLst>
                <a:ext uri="{FF2B5EF4-FFF2-40B4-BE49-F238E27FC236}">
                  <a16:creationId xmlns:a16="http://schemas.microsoft.com/office/drawing/2014/main" id="{3527D2E4-3256-4570-A358-891AFD1B6D5A}"/>
                </a:ext>
              </a:extLst>
            </p:cNvPr>
            <p:cNvCxnSpPr/>
            <p:nvPr/>
          </p:nvCxnSpPr>
          <p:spPr>
            <a:xfrm>
              <a:off x="76200" y="3181350"/>
              <a:ext cx="2068806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51674C-BBB2-49F6-A53D-5A80C110FBE6}"/>
              </a:ext>
            </a:extLst>
          </p:cNvPr>
          <p:cNvGrpSpPr/>
          <p:nvPr/>
        </p:nvGrpSpPr>
        <p:grpSpPr>
          <a:xfrm>
            <a:off x="3795755" y="1033073"/>
            <a:ext cx="7995916" cy="5460335"/>
            <a:chOff x="2545056" y="10310"/>
            <a:chExt cx="9341833" cy="652032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5E75341-4DBD-4D04-82D0-81008C628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9051" y="15118"/>
              <a:ext cx="2249184" cy="2185169"/>
            </a:xfrm>
            <a:prstGeom prst="rect">
              <a:avLst/>
            </a:prstGeom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1BB2B36E-3964-4564-A9BC-26BAA802C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3014" y="10310"/>
              <a:ext cx="2193887" cy="2185169"/>
            </a:xfrm>
            <a:prstGeom prst="rect">
              <a:avLst/>
            </a:prstGeom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B8E60512-E324-4857-A59E-35475AB49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4789" y="10310"/>
              <a:ext cx="2214345" cy="2185169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B96F738C-2C2A-48E6-8478-70021C32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63434" y="10310"/>
              <a:ext cx="2223455" cy="2185169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5892D93F-A290-4867-8298-D84C7EE94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5056" y="2173188"/>
              <a:ext cx="2253179" cy="2185169"/>
            </a:xfrm>
            <a:prstGeom prst="rect">
              <a:avLst/>
            </a:prstGeom>
          </p:spPr>
        </p:pic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798FAD06-C598-44DE-95A1-7527CCF9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2673" y="2170784"/>
              <a:ext cx="2214228" cy="2185169"/>
            </a:xfrm>
            <a:prstGeom prst="rect">
              <a:avLst/>
            </a:prstGeom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D979899E-510D-4498-ADF7-74767052E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2216" y="2177889"/>
              <a:ext cx="2196918" cy="2185169"/>
            </a:xfrm>
            <a:prstGeom prst="rect">
              <a:avLst/>
            </a:prstGeom>
          </p:spPr>
        </p:pic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29451B5B-3102-4908-B07C-26070E57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69455" y="2177889"/>
              <a:ext cx="2217434" cy="2185169"/>
            </a:xfrm>
            <a:prstGeom prst="rect">
              <a:avLst/>
            </a:prstGeom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DA5B4614-02EF-4561-8194-C2B36BB2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86809" y="4331258"/>
              <a:ext cx="2211426" cy="2185169"/>
            </a:xfrm>
            <a:prstGeom prst="rect">
              <a:avLst/>
            </a:prstGeom>
          </p:spPr>
        </p:pic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07DD299A-289C-47FE-92CD-C6CF61E1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44801" y="4331258"/>
              <a:ext cx="2232100" cy="2185169"/>
            </a:xfrm>
            <a:prstGeom prst="rect">
              <a:avLst/>
            </a:prstGeom>
          </p:spPr>
        </p:pic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5B19FCFB-D435-4133-B247-D2BA200D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24672" y="4345468"/>
              <a:ext cx="2214462" cy="2185169"/>
            </a:xfrm>
            <a:prstGeom prst="rect">
              <a:avLst/>
            </a:prstGeom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D1260EF3-0E97-426C-91E2-A284C258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51789" y="4345468"/>
              <a:ext cx="2235100" cy="2185169"/>
            </a:xfrm>
            <a:prstGeom prst="rect">
              <a:avLst/>
            </a:prstGeom>
          </p:spPr>
        </p:pic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C9338CC8-A286-41DA-A462-45AE84BCC075}"/>
                </a:ext>
              </a:extLst>
            </p:cNvPr>
            <p:cNvSpPr/>
            <p:nvPr/>
          </p:nvSpPr>
          <p:spPr>
            <a:xfrm>
              <a:off x="2616035" y="4331258"/>
              <a:ext cx="2181586" cy="219937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6315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78AA58-A66A-4694-96B8-77DC5F40C93F}"/>
              </a:ext>
            </a:extLst>
          </p:cNvPr>
          <p:cNvSpPr txBox="1"/>
          <p:nvPr/>
        </p:nvSpPr>
        <p:spPr>
          <a:xfrm>
            <a:off x="483937" y="1083611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Coil sensitivity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D94CC-10BB-4D02-8FED-759007F08091}"/>
              </a:ext>
            </a:extLst>
          </p:cNvPr>
          <p:cNvSpPr/>
          <p:nvPr/>
        </p:nvSpPr>
        <p:spPr>
          <a:xfrm>
            <a:off x="6464968" y="1083611"/>
            <a:ext cx="1836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2. Cg loop</a:t>
            </a:r>
            <a:endParaRPr lang="ko-KR" altLang="en-US" dirty="0"/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47BFA1B9-C2FC-47B4-9C25-D90001808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4" y="2879558"/>
            <a:ext cx="5321473" cy="23081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BDD4AB-2989-4B4E-AD3A-8F010E5D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32" y="999225"/>
            <a:ext cx="2250004" cy="3267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6F18292-1BD0-4CB3-B617-4B5AACD0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656" y="1325990"/>
            <a:ext cx="1559955" cy="3719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20CB6D0-C3D1-477E-82C9-1FD862A4B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916" y="1764435"/>
            <a:ext cx="3422343" cy="35192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48FB38-30BB-484F-A775-DFA9A27F1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383" y="2184492"/>
            <a:ext cx="2055533" cy="2679122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1D92B9E-A1FC-41F7-8386-2B8DDE2F8CF8}"/>
              </a:ext>
            </a:extLst>
          </p:cNvPr>
          <p:cNvCxnSpPr>
            <a:cxnSpLocks/>
          </p:cNvCxnSpPr>
          <p:nvPr/>
        </p:nvCxnSpPr>
        <p:spPr>
          <a:xfrm>
            <a:off x="7839970" y="3589987"/>
            <a:ext cx="100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31C8AB-3A0E-49EE-983F-F6A55E93A5E1}"/>
              </a:ext>
            </a:extLst>
          </p:cNvPr>
          <p:cNvSpPr txBox="1"/>
          <p:nvPr/>
        </p:nvSpPr>
        <p:spPr>
          <a:xfrm>
            <a:off x="609601" y="5631180"/>
            <a:ext cx="5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should be divided by </a:t>
            </a:r>
            <a:r>
              <a:rPr lang="en-US" altLang="ko-KR" dirty="0" err="1"/>
              <a:t>rss_img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451900-56E2-4EA0-AC01-5256CBF95590}"/>
              </a:ext>
            </a:extLst>
          </p:cNvPr>
          <p:cNvSpPr txBox="1"/>
          <p:nvPr/>
        </p:nvSpPr>
        <p:spPr>
          <a:xfrm>
            <a:off x="7124701" y="5631180"/>
            <a:ext cx="5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en-US" altLang="ko-KR" u="sng" dirty="0"/>
              <a:t>mask / data fidelity</a:t>
            </a:r>
          </a:p>
        </p:txBody>
      </p:sp>
    </p:spTree>
    <p:extLst>
      <p:ext uri="{BB962C8B-B14F-4D97-AF65-F5344CB8AC3E}">
        <p14:creationId xmlns:p14="http://schemas.microsoft.com/office/powerpoint/2010/main" val="374726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sz="1200" b="1" dirty="0"/>
              <a:t>_ a) CG loop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DFADD8-46F2-4A51-8A67-ADC7FF9B0AE6}"/>
              </a:ext>
            </a:extLst>
          </p:cNvPr>
          <p:cNvSpPr txBox="1"/>
          <p:nvPr/>
        </p:nvSpPr>
        <p:spPr>
          <a:xfrm>
            <a:off x="609601" y="978999"/>
            <a:ext cx="3695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Coil sensitivity : full sampling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Decorrelation : 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 = 4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83D0A52-95E9-496A-9715-27680E8E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950168"/>
            <a:ext cx="3946507" cy="1703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/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𝑎𝑝𝑝𝑟𝑜𝑥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/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𝑟𝑒𝑠𝑖𝑑𝑢𝑎𝑙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/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𝑠𝑒𝑎𝑟𝑐h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/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/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𝑖𝑡𝑒𝑟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그림 57">
            <a:extLst>
              <a:ext uri="{FF2B5EF4-FFF2-40B4-BE49-F238E27FC236}">
                <a16:creationId xmlns:a16="http://schemas.microsoft.com/office/drawing/2014/main" id="{CD527A79-60B5-44C0-BFB1-1001DBC1B9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0432" b="54763"/>
          <a:stretch/>
        </p:blipFill>
        <p:spPr>
          <a:xfrm>
            <a:off x="6662951" y="1126412"/>
            <a:ext cx="1080000" cy="107528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F9B699A-5D1B-403E-8288-D193BD17DA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736" r="-304" b="54330"/>
          <a:stretch/>
        </p:blipFill>
        <p:spPr>
          <a:xfrm>
            <a:off x="7784731" y="1126412"/>
            <a:ext cx="1080000" cy="108557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2425F43F-C94A-4F70-B5AA-EE54C267CD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3" t="54997" r="70454" b="-234"/>
          <a:stretch/>
        </p:blipFill>
        <p:spPr>
          <a:xfrm>
            <a:off x="8906511" y="1126413"/>
            <a:ext cx="1080000" cy="107528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6C1BFF5-B349-4C30-A473-F7F7DA483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2950" y="2224211"/>
            <a:ext cx="1080000" cy="107368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E6B67F2-E7E0-45FD-BBE5-1C1FB2E1E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731" y="2225386"/>
            <a:ext cx="1080000" cy="107685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2056D28-C976-4B92-92D5-68B271924E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6511" y="2224211"/>
            <a:ext cx="1080000" cy="108317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FFD61E7-8AF2-4FBA-AC62-9FF27DB67B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9408" y="3320412"/>
            <a:ext cx="1080000" cy="108315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595B777-5EA2-4C69-BE10-6F45E49FC5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4731" y="3321596"/>
            <a:ext cx="1080000" cy="108633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9E01624F-91F0-40AA-AE1E-88F997F02D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6511" y="3321990"/>
            <a:ext cx="1080000" cy="10800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9A2D012-B1F7-435A-846B-629DF96182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9408" y="4445453"/>
            <a:ext cx="1080000" cy="107683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82DBF38-ABE1-4700-A70D-35B870B54C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4731" y="4442286"/>
            <a:ext cx="1080000" cy="1080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7136712-28A8-427F-AB60-8B5BFC3AAC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6511" y="4442286"/>
            <a:ext cx="1080000" cy="1086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/>
              <p:nvPr/>
            </p:nvSpPr>
            <p:spPr>
              <a:xfrm>
                <a:off x="5792233" y="3906370"/>
                <a:ext cx="563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1 ~ </m:t>
                    </m:r>
                  </m:oMath>
                </a14:m>
                <a:r>
                  <a:rPr lang="en-US" altLang="ko-KR" sz="1200" dirty="0"/>
                  <a:t>4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233" y="3906370"/>
                <a:ext cx="563009" cy="276999"/>
              </a:xfrm>
              <a:prstGeom prst="rect">
                <a:avLst/>
              </a:prstGeom>
              <a:blipFill>
                <a:blip r:embed="rId18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BAC4FD2-0806-4BE7-AA42-BF1A1BFEAD62}"/>
                  </a:ext>
                </a:extLst>
              </p:cNvPr>
              <p:cNvSpPr txBox="1"/>
              <p:nvPr/>
            </p:nvSpPr>
            <p:spPr>
              <a:xfrm>
                <a:off x="10213724" y="1439527"/>
                <a:ext cx="9677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BAC4FD2-0806-4BE7-AA42-BF1A1BFE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4" y="1439527"/>
                <a:ext cx="967777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2853F8-A648-454E-8600-CF34D8412544}"/>
                  </a:ext>
                </a:extLst>
              </p:cNvPr>
              <p:cNvSpPr txBox="1"/>
              <p:nvPr/>
            </p:nvSpPr>
            <p:spPr>
              <a:xfrm>
                <a:off x="10213721" y="2621996"/>
                <a:ext cx="9677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0.031235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2853F8-A648-454E-8600-CF34D8412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2621996"/>
                <a:ext cx="967777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A2CA195-392C-4EC5-8E33-4B21864F6463}"/>
                  </a:ext>
                </a:extLst>
              </p:cNvPr>
              <p:cNvSpPr txBox="1"/>
              <p:nvPr/>
            </p:nvSpPr>
            <p:spPr>
              <a:xfrm>
                <a:off x="10213721" y="3723489"/>
                <a:ext cx="9677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09796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A2CA195-392C-4EC5-8E33-4B21864F6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3723489"/>
                <a:ext cx="967777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3034630-44D9-4709-A496-F7B2A3F03A06}"/>
                  </a:ext>
                </a:extLst>
              </p:cNvPr>
              <p:cNvSpPr txBox="1"/>
              <p:nvPr/>
            </p:nvSpPr>
            <p:spPr>
              <a:xfrm>
                <a:off x="10185837" y="4775714"/>
                <a:ext cx="9677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02570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3034630-44D9-4709-A496-F7B2A3F03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837" y="4775714"/>
                <a:ext cx="967777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F59904D-383A-4E97-8577-2F76DF2AFFE4}"/>
                  </a:ext>
                </a:extLst>
              </p:cNvPr>
              <p:cNvSpPr txBox="1"/>
              <p:nvPr/>
            </p:nvSpPr>
            <p:spPr>
              <a:xfrm>
                <a:off x="10053553" y="5976780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0.001231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F59904D-383A-4E97-8577-2F76DF2A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53" y="5976780"/>
                <a:ext cx="1288111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그림 75">
            <a:extLst>
              <a:ext uri="{FF2B5EF4-FFF2-40B4-BE49-F238E27FC236}">
                <a16:creationId xmlns:a16="http://schemas.microsoft.com/office/drawing/2014/main" id="{6F08AA20-C2E8-47CD-BDA0-32B336424A8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62950" y="5564856"/>
            <a:ext cx="1080000" cy="10800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680945BB-D0CA-4A38-A94F-23457ACA105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84730" y="5568015"/>
            <a:ext cx="1080000" cy="107684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3565F3A-FB67-4DD2-BF58-E4FA7F004DC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6511" y="5576863"/>
            <a:ext cx="1080000" cy="10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2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sz="1200" b="1" dirty="0"/>
              <a:t>_ a) CG loop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/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𝑎𝑝𝑝𝑟𝑜𝑥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/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𝑟𝑒𝑠𝑖𝑑𝑢𝑎𝑙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/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𝑠𝑒𝑎𝑟𝑐h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/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/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𝑖𝑡𝑒𝑟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/>
              <p:nvPr/>
            </p:nvSpPr>
            <p:spPr>
              <a:xfrm>
                <a:off x="5919131" y="2050207"/>
                <a:ext cx="563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16 ~17 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31" y="2050207"/>
                <a:ext cx="563009" cy="276999"/>
              </a:xfrm>
              <a:prstGeom prst="rect">
                <a:avLst/>
              </a:prstGeom>
              <a:blipFill>
                <a:blip r:embed="rId7"/>
                <a:stretch>
                  <a:fillRect r="-11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8B6194-850C-4CF4-B18E-E2F50B32976B}"/>
                  </a:ext>
                </a:extLst>
              </p:cNvPr>
              <p:cNvSpPr txBox="1"/>
              <p:nvPr/>
            </p:nvSpPr>
            <p:spPr>
              <a:xfrm>
                <a:off x="9986511" y="1516340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1.6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8B6194-850C-4CF4-B18E-E2F50B32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511" y="1516340"/>
                <a:ext cx="128811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729760-4809-4A94-8F97-316B2BEBADCB}"/>
                  </a:ext>
                </a:extLst>
              </p:cNvPr>
              <p:cNvSpPr txBox="1"/>
              <p:nvPr/>
            </p:nvSpPr>
            <p:spPr>
              <a:xfrm>
                <a:off x="10028291" y="2624844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729760-4809-4A94-8F97-316B2BEBA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291" y="2624844"/>
                <a:ext cx="128811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그림 38">
            <a:extLst>
              <a:ext uri="{FF2B5EF4-FFF2-40B4-BE49-F238E27FC236}">
                <a16:creationId xmlns:a16="http://schemas.microsoft.com/office/drawing/2014/main" id="{89CD778D-83FC-43F8-BA13-1D528A208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2950" y="1115017"/>
            <a:ext cx="1080000" cy="108316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4BA421A-8D43-452C-8527-C016B76CA0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4730" y="1108707"/>
            <a:ext cx="108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546AB57-9008-47BB-85D1-D1144572E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8464" y="1108707"/>
            <a:ext cx="108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60CBB89-0FC2-4F61-86B5-6A6168A243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2950" y="2219298"/>
            <a:ext cx="108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1F0EE77-1848-4B36-A15C-8C7445331B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4730" y="2216211"/>
            <a:ext cx="1080000" cy="10831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22535D9-FD96-414E-B189-0019CD94E2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6511" y="2210765"/>
            <a:ext cx="1080000" cy="107682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EA801C0-CC5A-405E-B813-B39DD37729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2641" y="3627120"/>
            <a:ext cx="3104177" cy="30876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D231F35-A61B-4AA4-B3B8-6C065D6F561A}"/>
              </a:ext>
            </a:extLst>
          </p:cNvPr>
          <p:cNvSpPr txBox="1"/>
          <p:nvPr/>
        </p:nvSpPr>
        <p:spPr>
          <a:xfrm>
            <a:off x="609601" y="978999"/>
            <a:ext cx="3695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Coil sensitivity : full sampling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Decorrelation : 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 = 4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492B80B-D324-4FFD-9473-4B51513BD251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>
            <a:off x="7202950" y="3299298"/>
            <a:ext cx="1121780" cy="32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FC2D1131-3FD1-4850-95B7-57076C30A1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1" y="4950168"/>
            <a:ext cx="3946507" cy="17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5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sz="1200" b="1" dirty="0"/>
              <a:t>_ b) coil sensitivity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DFADD8-46F2-4A51-8A67-ADC7FF9B0AE6}"/>
              </a:ext>
            </a:extLst>
          </p:cNvPr>
          <p:cNvSpPr txBox="1"/>
          <p:nvPr/>
        </p:nvSpPr>
        <p:spPr>
          <a:xfrm>
            <a:off x="609601" y="978999"/>
            <a:ext cx="3695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Coil sensitivity : low </a:t>
            </a:r>
            <a:r>
              <a:rPr lang="en-US" altLang="ko-KR" sz="1400" dirty="0" err="1"/>
              <a:t>freq</a:t>
            </a:r>
            <a:r>
              <a:rPr lang="en-US" altLang="ko-KR" sz="1400" dirty="0"/>
              <a:t> (20 lines)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Decorrelation : 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 = 4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/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𝑎𝑝𝑝𝑟𝑜𝑥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/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𝑟𝑒𝑠𝑖𝑑𝑢𝑎𝑙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/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𝑠𝑒𝑎𝑟𝑐h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/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/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𝑖𝑡𝑒𝑟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/>
              <p:nvPr/>
            </p:nvSpPr>
            <p:spPr>
              <a:xfrm>
                <a:off x="5814495" y="2697169"/>
                <a:ext cx="563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495" y="2697169"/>
                <a:ext cx="56300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BAC4FD2-0806-4BE7-AA42-BF1A1BFEAD62}"/>
                  </a:ext>
                </a:extLst>
              </p:cNvPr>
              <p:cNvSpPr txBox="1"/>
              <p:nvPr/>
            </p:nvSpPr>
            <p:spPr>
              <a:xfrm>
                <a:off x="10213724" y="1439527"/>
                <a:ext cx="9677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BAC4FD2-0806-4BE7-AA42-BF1A1BFE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4" y="1439527"/>
                <a:ext cx="96777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2853F8-A648-454E-8600-CF34D8412544}"/>
                  </a:ext>
                </a:extLst>
              </p:cNvPr>
              <p:cNvSpPr txBox="1"/>
              <p:nvPr/>
            </p:nvSpPr>
            <p:spPr>
              <a:xfrm>
                <a:off x="10213721" y="2705898"/>
                <a:ext cx="9677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25084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2853F8-A648-454E-8600-CF34D8412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2705898"/>
                <a:ext cx="96777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A2CA195-392C-4EC5-8E33-4B21864F6463}"/>
                  </a:ext>
                </a:extLst>
              </p:cNvPr>
              <p:cNvSpPr txBox="1"/>
              <p:nvPr/>
            </p:nvSpPr>
            <p:spPr>
              <a:xfrm>
                <a:off x="10213721" y="3885079"/>
                <a:ext cx="9677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00347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A2CA195-392C-4EC5-8E33-4B21864F6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3885079"/>
                <a:ext cx="96777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3034630-44D9-4709-A496-F7B2A3F03A06}"/>
                  </a:ext>
                </a:extLst>
              </p:cNvPr>
              <p:cNvSpPr txBox="1"/>
              <p:nvPr/>
            </p:nvSpPr>
            <p:spPr>
              <a:xfrm>
                <a:off x="10213721" y="5074912"/>
                <a:ext cx="967777" cy="279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4.7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3034630-44D9-4709-A496-F7B2A3F03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5074912"/>
                <a:ext cx="967777" cy="2791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>
            <a:extLst>
              <a:ext uri="{FF2B5EF4-FFF2-40B4-BE49-F238E27FC236}">
                <a16:creationId xmlns:a16="http://schemas.microsoft.com/office/drawing/2014/main" id="{311C882C-82CA-466C-991C-027E263DE0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354" y="4893728"/>
            <a:ext cx="4060637" cy="1759969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CA2E2C-BBF7-4421-B52E-E075CF2C10D2}"/>
              </a:ext>
            </a:extLst>
          </p:cNvPr>
          <p:cNvGrpSpPr/>
          <p:nvPr/>
        </p:nvGrpSpPr>
        <p:grpSpPr>
          <a:xfrm>
            <a:off x="6633566" y="1132036"/>
            <a:ext cx="3511261" cy="4649466"/>
            <a:chOff x="5953950" y="517341"/>
            <a:chExt cx="4737609" cy="6273345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E9A4388-2A44-4EEB-877B-681A6CE39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61621" y="517342"/>
              <a:ext cx="1512000" cy="1503409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0EFA36F-A1A3-427D-9B97-F1EEE795D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51345" y="517342"/>
              <a:ext cx="1512000" cy="1473667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A012C90-FC3A-43FF-ACB8-47D9C089B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34322" y="517341"/>
              <a:ext cx="1512000" cy="147366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8662BE5-BEEA-4AF1-9BF3-7A89AAA1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58394" y="2072995"/>
              <a:ext cx="1515227" cy="1515227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489978A-B480-49B7-9C54-FC7EC638B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65141" y="2072373"/>
              <a:ext cx="1510785" cy="151078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B7A43F3-DEAC-478E-94A2-2381B1FEC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51733" y="2062817"/>
              <a:ext cx="1519671" cy="150634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1DEDBB6C-BE94-4F46-AF70-915E8F055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53950" y="3675655"/>
              <a:ext cx="1519671" cy="1524114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178E2295-43CC-4EA7-807E-4D3C42C4A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74689" y="3664522"/>
              <a:ext cx="1515227" cy="1515227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9AF4FC1-260D-4366-94BB-AF99192BE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159404" y="3668964"/>
              <a:ext cx="1519671" cy="1510785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F395004-D329-4B8A-8A0D-908B6DD93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962836" y="5275459"/>
              <a:ext cx="1510785" cy="1506341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301C1E3-A38C-4B54-9D08-D61F1539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65141" y="5275459"/>
              <a:ext cx="1519671" cy="1515227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9DA6B8E-2511-4918-9E17-746FF807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176332" y="5275459"/>
              <a:ext cx="1515227" cy="149745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76DD004-0485-4F1D-BC3A-1FF9D0659694}"/>
                  </a:ext>
                </a:extLst>
              </p:cNvPr>
              <p:cNvSpPr txBox="1"/>
              <p:nvPr/>
            </p:nvSpPr>
            <p:spPr>
              <a:xfrm>
                <a:off x="5814495" y="3856736"/>
                <a:ext cx="563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76DD004-0485-4F1D-BC3A-1FF9D065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495" y="3856736"/>
                <a:ext cx="563009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6F3431-E698-436E-9867-579DF9BDB252}"/>
                  </a:ext>
                </a:extLst>
              </p:cNvPr>
              <p:cNvSpPr txBox="1"/>
              <p:nvPr/>
            </p:nvSpPr>
            <p:spPr>
              <a:xfrm>
                <a:off x="5814495" y="5074913"/>
                <a:ext cx="563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6F3431-E698-436E-9867-579DF9BDB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495" y="5074913"/>
                <a:ext cx="563009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96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altLang="ko-KR" sz="1200" b="1" dirty="0"/>
              <a:t> _ b) coil sensitivity</a:t>
            </a:r>
            <a:endParaRPr lang="en-US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83D0A52-95E9-496A-9715-27680E8E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5048801"/>
            <a:ext cx="3587734" cy="1548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/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𝑎𝑝𝑝𝑟𝑜𝑥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/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𝑟𝑒𝑠𝑖𝑑𝑢𝑎𝑙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/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𝑠𝑒𝑎𝑟𝑐h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/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/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𝑖𝑡𝑒𝑟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/>
              <p:nvPr/>
            </p:nvSpPr>
            <p:spPr>
              <a:xfrm>
                <a:off x="5919131" y="1548295"/>
                <a:ext cx="563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16 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31" y="1548295"/>
                <a:ext cx="56300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8B6194-850C-4CF4-B18E-E2F50B32976B}"/>
                  </a:ext>
                </a:extLst>
              </p:cNvPr>
              <p:cNvSpPr txBox="1"/>
              <p:nvPr/>
            </p:nvSpPr>
            <p:spPr>
              <a:xfrm>
                <a:off x="9986511" y="1516340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8.3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8B6194-850C-4CF4-B18E-E2F50B32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511" y="1516340"/>
                <a:ext cx="128811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729760-4809-4A94-8F97-316B2BEBADCB}"/>
                  </a:ext>
                </a:extLst>
              </p:cNvPr>
              <p:cNvSpPr txBox="1"/>
              <p:nvPr/>
            </p:nvSpPr>
            <p:spPr>
              <a:xfrm>
                <a:off x="10028291" y="2624844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.9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729760-4809-4A94-8F97-316B2BEBA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291" y="2624844"/>
                <a:ext cx="128811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6D231F35-A61B-4AA4-B3B8-6C065D6F561A}"/>
              </a:ext>
            </a:extLst>
          </p:cNvPr>
          <p:cNvSpPr txBox="1"/>
          <p:nvPr/>
        </p:nvSpPr>
        <p:spPr>
          <a:xfrm>
            <a:off x="609601" y="978999"/>
            <a:ext cx="3695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Coil sensitivity : full sampling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Decorrelation : 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 = 4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C83407-70DC-42FE-9704-6EBD887EC2C7}"/>
              </a:ext>
            </a:extLst>
          </p:cNvPr>
          <p:cNvGrpSpPr/>
          <p:nvPr/>
        </p:nvGrpSpPr>
        <p:grpSpPr>
          <a:xfrm>
            <a:off x="6625874" y="1132036"/>
            <a:ext cx="3484100" cy="2296964"/>
            <a:chOff x="5958392" y="483202"/>
            <a:chExt cx="4716239" cy="310927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CF2B0C4-F708-4E6B-A875-5A7CBA48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2836" y="501095"/>
              <a:ext cx="1515227" cy="15107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5D45FC-6A6B-42B9-ABCE-94EE78EF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4689" y="490592"/>
              <a:ext cx="1510785" cy="151522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6124667-B255-46F4-B66D-AC3A8A6B1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63846" y="483202"/>
              <a:ext cx="1510785" cy="150189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C39BD6E-8A6B-4F33-8072-E3864B72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58392" y="2061382"/>
              <a:ext cx="1519671" cy="151967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2CC98A-B3DB-4181-A5C4-F040C3430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74689" y="2058263"/>
              <a:ext cx="1510785" cy="151967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A3A5E38-C722-4885-B231-B53D7F6C6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63845" y="2077253"/>
              <a:ext cx="1510785" cy="15152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E0651F-E494-445A-88BB-12B5B004BCE3}"/>
                  </a:ext>
                </a:extLst>
              </p:cNvPr>
              <p:cNvSpPr txBox="1"/>
              <p:nvPr/>
            </p:nvSpPr>
            <p:spPr>
              <a:xfrm>
                <a:off x="5919131" y="2624844"/>
                <a:ext cx="563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E0651F-E494-445A-88BB-12B5B004B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31" y="2624844"/>
                <a:ext cx="56300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그림 33">
            <a:extLst>
              <a:ext uri="{FF2B5EF4-FFF2-40B4-BE49-F238E27FC236}">
                <a16:creationId xmlns:a16="http://schemas.microsoft.com/office/drawing/2014/main" id="{3A99D110-66BC-4366-A75C-83C6F71023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90266" y="4061349"/>
            <a:ext cx="2458055" cy="24580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E104B29-51B7-4E60-AC66-AD1D683262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80066" y="4066564"/>
            <a:ext cx="2454844" cy="244762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90BCFE2-FFC3-434F-B2BD-B9C813EEEA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03677" y="4052246"/>
            <a:ext cx="2460877" cy="2460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6DEEE5-CCA2-4B5A-8EB3-355E8C08D04D}"/>
                  </a:ext>
                </a:extLst>
              </p:cNvPr>
              <p:cNvSpPr txBox="1"/>
              <p:nvPr/>
            </p:nvSpPr>
            <p:spPr>
              <a:xfrm>
                <a:off x="4492054" y="5953905"/>
                <a:ext cx="1066600" cy="72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iter</m:t>
                      </m:r>
                      <m: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altLang="ko-KR" sz="1100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accu</m:t>
                      </m:r>
                      <m: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=4.7</m:t>
                      </m:r>
                      <m:sSup>
                        <m:sSupPr>
                          <m:ctrlPr>
                            <a:rPr lang="en-US" altLang="ko-K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ko-KR" sz="1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altLang="ko-KR" sz="1100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altLang="ko-KR" sz="1100" b="0" dirty="0">
                  <a:solidFill>
                    <a:schemeClr val="bg1"/>
                  </a:solidFill>
                </a:endParaRPr>
              </a:p>
              <a:p>
                <a:endParaRPr lang="en-US" altLang="ko-KR" sz="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6DEEE5-CCA2-4B5A-8EB3-355E8C08D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054" y="5953905"/>
                <a:ext cx="1066600" cy="7251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034C5B-83D2-4596-922E-216048B592FC}"/>
                  </a:ext>
                </a:extLst>
              </p:cNvPr>
              <p:cNvSpPr txBox="1"/>
              <p:nvPr/>
            </p:nvSpPr>
            <p:spPr>
              <a:xfrm>
                <a:off x="7033685" y="5956875"/>
                <a:ext cx="1066600" cy="72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iter</m:t>
                      </m:r>
                      <m: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=23</m:t>
                      </m:r>
                    </m:oMath>
                  </m:oMathPara>
                </a14:m>
                <a:endParaRPr lang="en-US" altLang="ko-KR" sz="1100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accu</m:t>
                      </m:r>
                      <m: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=8.9</m:t>
                      </m:r>
                      <m:sSup>
                        <m:sSupPr>
                          <m:ctrlPr>
                            <a:rPr lang="en-US" altLang="ko-K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ko-KR" sz="1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en-US" altLang="ko-KR" sz="1100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altLang="ko-KR" sz="1100" b="0" dirty="0">
                  <a:solidFill>
                    <a:schemeClr val="bg1"/>
                  </a:solidFill>
                </a:endParaRPr>
              </a:p>
              <a:p>
                <a:endParaRPr lang="en-US" altLang="ko-KR" sz="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034C5B-83D2-4596-922E-216048B59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685" y="5956875"/>
                <a:ext cx="1066600" cy="7251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D8D6FD-614F-4141-A60C-4A6AA2EE5A70}"/>
                  </a:ext>
                </a:extLst>
              </p:cNvPr>
              <p:cNvSpPr txBox="1"/>
              <p:nvPr/>
            </p:nvSpPr>
            <p:spPr>
              <a:xfrm>
                <a:off x="9529441" y="5956875"/>
                <a:ext cx="1066600" cy="72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iter</m:t>
                      </m:r>
                      <m: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altLang="ko-KR" sz="1100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accu</m:t>
                      </m:r>
                      <m: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=6.4</m:t>
                      </m:r>
                      <m:sSup>
                        <m:sSupPr>
                          <m:ctrlPr>
                            <a:rPr lang="en-US" altLang="ko-K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ko-KR" sz="1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en-US" altLang="ko-KR" sz="1100" b="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sz="11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1100" b="0" dirty="0">
                  <a:solidFill>
                    <a:schemeClr val="bg1"/>
                  </a:solidFill>
                </a:endParaRPr>
              </a:p>
              <a:p>
                <a:endParaRPr lang="en-US" altLang="ko-KR" sz="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D8D6FD-614F-4141-A60C-4A6AA2EE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441" y="5956875"/>
                <a:ext cx="1066600" cy="7251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1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">
            <a:extLst>
              <a:ext uri="{FF2B5EF4-FFF2-40B4-BE49-F238E27FC236}">
                <a16:creationId xmlns:a16="http://schemas.microsoft.com/office/drawing/2014/main" id="{7093D726-E640-4248-BB2A-8B2C51B0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0536"/>
            <a:ext cx="11182070" cy="544513"/>
          </a:xfrm>
        </p:spPr>
        <p:txBody>
          <a:bodyPr/>
          <a:lstStyle/>
          <a:p>
            <a:r>
              <a:rPr lang="en-US" b="1" dirty="0"/>
              <a:t>Troubleshooting</a:t>
            </a:r>
            <a:r>
              <a:rPr lang="en-US" altLang="ko-KR" sz="1200" b="1" dirty="0"/>
              <a:t> _ b) coil sensitivity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/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𝑎𝑝𝑝𝑟𝑜𝑥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1CF2FB0-5DFF-408F-AEEC-FBDD4667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06" y="814654"/>
                <a:ext cx="967777" cy="307777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/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𝑟𝑒𝑠𝑖𝑑𝑢𝑎𝑙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1440AE-6331-4439-AE1E-51BA6DC2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832" y="807376"/>
                <a:ext cx="87979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/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𝑠𝑒𝑎𝑟𝑐h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07302C8-D65C-4692-A338-FDE63BCE9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29" y="807376"/>
                <a:ext cx="15376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/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7EE975-C9ED-42C1-AB48-0706F76E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721" y="807376"/>
                <a:ext cx="967777" cy="307777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/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𝑖𝑡𝑒𝑟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0C362-4EFC-4244-B498-E2981719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69" y="810009"/>
                <a:ext cx="66100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/>
              <p:nvPr/>
            </p:nvSpPr>
            <p:spPr>
              <a:xfrm>
                <a:off x="5919131" y="1548295"/>
                <a:ext cx="563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1~4 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E598776-863F-4C53-A5C8-05423F45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31" y="1548295"/>
                <a:ext cx="56300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8B6194-850C-4CF4-B18E-E2F50B32976B}"/>
                  </a:ext>
                </a:extLst>
              </p:cNvPr>
              <p:cNvSpPr txBox="1"/>
              <p:nvPr/>
            </p:nvSpPr>
            <p:spPr>
              <a:xfrm>
                <a:off x="10108245" y="1548295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0.064646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8B6194-850C-4CF4-B18E-E2F50B32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45" y="1548295"/>
                <a:ext cx="128811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729760-4809-4A94-8F97-316B2BEBADCB}"/>
                  </a:ext>
                </a:extLst>
              </p:cNvPr>
              <p:cNvSpPr txBox="1"/>
              <p:nvPr/>
            </p:nvSpPr>
            <p:spPr>
              <a:xfrm>
                <a:off x="10108245" y="2793287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0.023933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729760-4809-4A94-8F97-316B2BEBA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45" y="2793287"/>
                <a:ext cx="128811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6D231F35-A61B-4AA4-B3B8-6C065D6F561A}"/>
              </a:ext>
            </a:extLst>
          </p:cNvPr>
          <p:cNvSpPr txBox="1"/>
          <p:nvPr/>
        </p:nvSpPr>
        <p:spPr>
          <a:xfrm>
            <a:off x="609601" y="978999"/>
            <a:ext cx="3695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Coil sensitivity : full sampling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Decorrelation : O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 = 4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4F41D7F-1B9E-44BA-94A6-FB7024B04B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1" y="4798143"/>
            <a:ext cx="3899080" cy="17149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89A5032D-5658-4C02-9BD8-BFE6AB135DC7}"/>
              </a:ext>
            </a:extLst>
          </p:cNvPr>
          <p:cNvGrpSpPr/>
          <p:nvPr/>
        </p:nvGrpSpPr>
        <p:grpSpPr>
          <a:xfrm>
            <a:off x="6625874" y="1132917"/>
            <a:ext cx="3652611" cy="3665226"/>
            <a:chOff x="5936443" y="2052271"/>
            <a:chExt cx="4734961" cy="475131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7330F83-6982-4D53-96FB-55938A490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6443" y="2061725"/>
              <a:ext cx="1512000" cy="156303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DF0F47F-7945-45EF-9255-0EA726245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65141" y="2052271"/>
              <a:ext cx="1512000" cy="154545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7008A25-DC8E-48EF-A9B3-F42857AF7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34322" y="2058752"/>
              <a:ext cx="1512000" cy="153207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560883E-A768-4300-8C04-083A9F29B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70878" y="3680489"/>
              <a:ext cx="1512000" cy="151637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E29F3C5-E8BF-48DD-81CE-6ECA40E2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7733" y="3674025"/>
              <a:ext cx="1512000" cy="152074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FEAFAB72-C12E-4003-AB42-837411EE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139188" y="3680489"/>
              <a:ext cx="1512000" cy="149027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6E37122-CD39-4991-805F-04FA5386C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970878" y="5287203"/>
              <a:ext cx="1512000" cy="151638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E8F92F4-BDDC-4579-B611-C6BE0C0F7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65141" y="5287032"/>
              <a:ext cx="1512000" cy="151640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0631890-BA24-4C85-9625-49E8BF749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59404" y="5268096"/>
              <a:ext cx="1512000" cy="1507616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CA10CB-F016-40F0-8EF7-6935E4DD1D81}"/>
              </a:ext>
            </a:extLst>
          </p:cNvPr>
          <p:cNvGrpSpPr/>
          <p:nvPr/>
        </p:nvGrpSpPr>
        <p:grpSpPr>
          <a:xfrm>
            <a:off x="6652438" y="4864600"/>
            <a:ext cx="3626047" cy="1177399"/>
            <a:chOff x="5973912" y="517342"/>
            <a:chExt cx="4697492" cy="1525303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0701949-846C-4FEF-BC4B-E4B82C69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73912" y="517342"/>
              <a:ext cx="1512000" cy="152530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B925592-D632-4992-B845-F2115177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565141" y="517342"/>
              <a:ext cx="1512000" cy="151642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7CECA54-AA82-46B5-A9DB-42267D075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159404" y="517342"/>
              <a:ext cx="1512000" cy="1512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F2E1EB-B984-49A9-BF3B-DCD63C955282}"/>
                  </a:ext>
                </a:extLst>
              </p:cNvPr>
              <p:cNvSpPr txBox="1"/>
              <p:nvPr/>
            </p:nvSpPr>
            <p:spPr>
              <a:xfrm>
                <a:off x="10108245" y="4078104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0.008933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BF2E1EB-B984-49A9-BF3B-DCD63C955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45" y="4078104"/>
                <a:ext cx="1288111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2806802-1F53-4B68-A853-08FF90A8E560}"/>
                  </a:ext>
                </a:extLst>
              </p:cNvPr>
              <p:cNvSpPr txBox="1"/>
              <p:nvPr/>
            </p:nvSpPr>
            <p:spPr>
              <a:xfrm>
                <a:off x="10108245" y="5311653"/>
                <a:ext cx="12881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0.004924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2806802-1F53-4B68-A853-08FF90A8E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45" y="5311653"/>
                <a:ext cx="1288111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421810"/>
      </p:ext>
    </p:extLst>
  </p:cSld>
  <p:clrMapOvr>
    <a:masterClrMapping/>
  </p:clrMapOvr>
</p:sld>
</file>

<file path=ppt/theme/theme1.xml><?xml version="1.0" encoding="utf-8"?>
<a:theme xmlns:a="http://schemas.openxmlformats.org/drawingml/2006/main" name="BIEL_SKK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IEL_SKKU_template" id="{112D5F67-EAAC-4732-91F8-792F01E4A7F8}" vid="{047060D2-210F-4CE3-B622-747BCAB83D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BIEL_SKKU_template</Template>
  <TotalTime>5109</TotalTime>
  <Words>487</Words>
  <Application>Microsoft Office PowerPoint</Application>
  <PresentationFormat>Widescreen</PresentationFormat>
  <Paragraphs>184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KBIZ한마음명조 B</vt:lpstr>
      <vt:lpstr>맑은 고딕</vt:lpstr>
      <vt:lpstr>Arial</vt:lpstr>
      <vt:lpstr>Bodoni MT</vt:lpstr>
      <vt:lpstr>Cambria Math</vt:lpstr>
      <vt:lpstr>Microsoft Himalaya</vt:lpstr>
      <vt:lpstr>BIEL_SKKU_template</vt:lpstr>
      <vt:lpstr>Advances in SENSE with Arbitrary k-Space Trajectories</vt:lpstr>
      <vt:lpstr>Contents</vt:lpstr>
      <vt:lpstr>Review</vt:lpstr>
      <vt:lpstr>Review</vt:lpstr>
      <vt:lpstr>Troubleshooting_ a) CG loop</vt:lpstr>
      <vt:lpstr>Troubleshooting_ a) CG loop</vt:lpstr>
      <vt:lpstr>Troubleshooting_ b) coil sensitivity</vt:lpstr>
      <vt:lpstr>Troubleshooting _ b) coil sensitivity</vt:lpstr>
      <vt:lpstr>Troubleshooting _ b) coil sensitivity</vt:lpstr>
      <vt:lpstr>Troubleshooting _ b) coil sensitivity</vt:lpstr>
      <vt:lpstr>Troubleshooting _ b) coil sensitivity</vt:lpstr>
      <vt:lpstr>Troubleshooting _ c) parameter adjustment</vt:lpstr>
      <vt:lpstr>Troubleshooting _ c) parameter adjustment</vt:lpstr>
      <vt:lpstr>Troubleshooting _ c) parameter adjustment</vt:lpstr>
      <vt:lpstr>Next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임은지</dc:creator>
  <cp:lastModifiedBy>misl</cp:lastModifiedBy>
  <cp:revision>461</cp:revision>
  <dcterms:created xsi:type="dcterms:W3CDTF">2017-03-29T07:28:36Z</dcterms:created>
  <dcterms:modified xsi:type="dcterms:W3CDTF">2018-11-07T06:51:47Z</dcterms:modified>
</cp:coreProperties>
</file>